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12" r:id="rId4"/>
    <p:sldId id="308" r:id="rId5"/>
    <p:sldId id="313" r:id="rId6"/>
    <p:sldId id="314" r:id="rId7"/>
    <p:sldId id="327" r:id="rId8"/>
    <p:sldId id="328" r:id="rId9"/>
    <p:sldId id="352" r:id="rId10"/>
    <p:sldId id="338" r:id="rId11"/>
    <p:sldId id="277" r:id="rId12"/>
    <p:sldId id="341" r:id="rId13"/>
    <p:sldId id="278" r:id="rId14"/>
    <p:sldId id="280" r:id="rId15"/>
    <p:sldId id="342" r:id="rId16"/>
    <p:sldId id="28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86575" autoAdjust="0"/>
  </p:normalViewPr>
  <p:slideViewPr>
    <p:cSldViewPr>
      <p:cViewPr varScale="1">
        <p:scale>
          <a:sx n="72" d="100"/>
          <a:sy n="72" d="100"/>
        </p:scale>
        <p:origin x="18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9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All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mentioned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CORBA’s</a:t>
            </a:r>
            <a:r>
              <a:rPr lang="da-DK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4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2blog.com/2013/03/soap-web-service-example-in-java-using.html" TargetMode="External"/><Relationship Id="rId2" Type="http://schemas.openxmlformats.org/officeDocument/2006/relationships/hyperlink" Target="http://www.vogella.com/tutorials/EclipseWTP/articl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Broker IPC over HTTP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8101-C198-4AFD-8F04-AEBE22565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FRDS.Broker using HTTP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D0A3D-E0E0-4F4A-A646-DCAECCBD5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8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Delegates in Broker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–</a:t>
            </a:r>
          </a:p>
          <a:p>
            <a:pPr lvl="1"/>
            <a:r>
              <a:rPr lang="en-US" dirty="0"/>
              <a:t>Just replace the</a:t>
            </a:r>
            <a:br>
              <a:rPr lang="en-US" dirty="0"/>
            </a:br>
            <a:r>
              <a:rPr lang="en-US" dirty="0" err="1"/>
              <a:t>RequestHandlers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with HTTP delegates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41" y="948464"/>
            <a:ext cx="4947459" cy="43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91741" y="3619500"/>
            <a:ext cx="4947459" cy="1600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238500"/>
            <a:ext cx="1676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UniRest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49530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SparkJava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00400" y="3619500"/>
            <a:ext cx="1143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4457700"/>
            <a:ext cx="34290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1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A07C5-7CAE-8DB7-D3BA-DF2C40DE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8" y="3595399"/>
            <a:ext cx="8978744" cy="17260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5DFE45-FB1D-4017-A353-46FAD9F863D7}"/>
              </a:ext>
            </a:extLst>
          </p:cNvPr>
          <p:cNvSpPr/>
          <p:nvPr/>
        </p:nvSpPr>
        <p:spPr>
          <a:xfrm>
            <a:off x="381000" y="2095500"/>
            <a:ext cx="8305800" cy="1447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E4C26-D6B8-4C4F-94FB-6C93E44D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POST Command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0703-94C1-497A-92AB-F90CDC79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 </a:t>
            </a:r>
            <a:r>
              <a:rPr lang="da-DK" dirty="0" err="1"/>
              <a:t>method</a:t>
            </a:r>
            <a:r>
              <a:rPr lang="da-DK" dirty="0"/>
              <a:t> calls are considered </a:t>
            </a:r>
            <a:r>
              <a:rPr lang="da-DK" i="1" dirty="0"/>
              <a:t>command objects</a:t>
            </a:r>
            <a:r>
              <a:rPr lang="da-DK" dirty="0"/>
              <a:t> that the ClientRequestHandler POST to one particular resource on the HTTP Server</a:t>
            </a:r>
          </a:p>
          <a:p>
            <a:r>
              <a:rPr lang="da-DK" dirty="0"/>
              <a:t>POST /</a:t>
            </a:r>
            <a:r>
              <a:rPr lang="da-DK" dirty="0" err="1"/>
              <a:t>hotstone</a:t>
            </a:r>
            <a:endParaRPr lang="da-DK" dirty="0"/>
          </a:p>
          <a:p>
            <a:pPr lvl="1"/>
            <a:r>
              <a:rPr lang="da-DK" dirty="0"/>
              <a:t>Body: </a:t>
            </a:r>
            <a:r>
              <a:rPr lang="da-DK" dirty="0" err="1"/>
              <a:t>Marshalled</a:t>
            </a:r>
            <a:r>
              <a:rPr lang="da-DK" dirty="0"/>
              <a:t> </a:t>
            </a:r>
            <a:r>
              <a:rPr lang="da-DK" dirty="0" err="1"/>
              <a:t>request</a:t>
            </a:r>
            <a:r>
              <a:rPr lang="da-DK" dirty="0"/>
              <a:t> (</a:t>
            </a:r>
            <a:r>
              <a:rPr lang="da-DK" dirty="0" err="1"/>
              <a:t>objId</a:t>
            </a:r>
            <a:r>
              <a:rPr lang="da-DK" dirty="0"/>
              <a:t>, </a:t>
            </a:r>
            <a:r>
              <a:rPr lang="da-DK" dirty="0" err="1"/>
              <a:t>OpName</a:t>
            </a:r>
            <a:r>
              <a:rPr lang="da-DK" dirty="0"/>
              <a:t>, arguments)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53DC-66B0-4965-BB00-3D56B9A4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079A1-71A6-48E9-985E-74328135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4EA8-4B4F-4C4C-A01F-2D6925C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47860-A9A3-4AD3-83F6-6BB50791BB15}"/>
              </a:ext>
            </a:extLst>
          </p:cNvPr>
          <p:cNvSpPr/>
          <p:nvPr/>
        </p:nvSpPr>
        <p:spPr>
          <a:xfrm>
            <a:off x="6400800" y="3551494"/>
            <a:ext cx="914400" cy="2083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8A6ED-A2FB-4B6D-A707-DB773C8838AC}"/>
              </a:ext>
            </a:extLst>
          </p:cNvPr>
          <p:cNvSpPr/>
          <p:nvPr/>
        </p:nvSpPr>
        <p:spPr>
          <a:xfrm>
            <a:off x="228600" y="3671903"/>
            <a:ext cx="4419600" cy="30427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40EE58-D8D2-426D-ACCB-035365BF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1463675"/>
            <a:ext cx="5543550" cy="328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to URL with the marshalled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This is the standard implementation in the Broker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68350" y="2324100"/>
            <a:ext cx="250825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817CA6-CF33-445C-881E-AF220A96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937" y="762000"/>
            <a:ext cx="4233570" cy="445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POST</a:t>
            </a:r>
          </a:p>
          <a:p>
            <a:endParaRPr lang="en-US" dirty="0"/>
          </a:p>
          <a:p>
            <a:r>
              <a:rPr lang="en-US" dirty="0"/>
              <a:t>Do upcall</a:t>
            </a:r>
          </a:p>
          <a:p>
            <a:endParaRPr lang="en-US" dirty="0"/>
          </a:p>
          <a:p>
            <a:r>
              <a:rPr lang="en-US" dirty="0"/>
              <a:t>… and reply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Standard </a:t>
            </a:r>
            <a:r>
              <a:rPr lang="en-US" i="1" dirty="0" err="1"/>
              <a:t>impl</a:t>
            </a:r>
            <a:r>
              <a:rPr lang="en-US" i="1" dirty="0"/>
              <a:t>. in the</a:t>
            </a:r>
            <a:br>
              <a:rPr lang="en-US" i="1" dirty="0"/>
            </a:br>
            <a:r>
              <a:rPr lang="en-US" i="1" dirty="0"/>
              <a:t>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819400" y="1181100"/>
            <a:ext cx="11430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C99345-BED4-40E3-88CD-E1877192A2A0}"/>
              </a:ext>
            </a:extLst>
          </p:cNvPr>
          <p:cNvCxnSpPr/>
          <p:nvPr/>
        </p:nvCxnSpPr>
        <p:spPr>
          <a:xfrm>
            <a:off x="2133600" y="2019300"/>
            <a:ext cx="19050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7E6262-5D07-4B95-9EE4-D13354CBB032}"/>
              </a:ext>
            </a:extLst>
          </p:cNvPr>
          <p:cNvCxnSpPr/>
          <p:nvPr/>
        </p:nvCxnSpPr>
        <p:spPr>
          <a:xfrm>
            <a:off x="2514600" y="3009900"/>
            <a:ext cx="1524000" cy="1828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9564-D72C-4C1F-B9C7-81B84761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6324-031F-490F-ADB2-F09F5F37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7315200" cy="4267200"/>
          </a:xfrm>
        </p:spPr>
        <p:txBody>
          <a:bodyPr/>
          <a:lstStyle/>
          <a:p>
            <a:r>
              <a:rPr lang="da-DK" i="1" dirty="0"/>
              <a:t>All</a:t>
            </a:r>
            <a:r>
              <a:rPr lang="da-DK" dirty="0"/>
              <a:t> methods are translated to POST on a single </a:t>
            </a:r>
            <a:r>
              <a:rPr lang="da-DK" dirty="0" err="1"/>
              <a:t>path</a:t>
            </a:r>
            <a:r>
              <a:rPr lang="da-DK" dirty="0"/>
              <a:t> /tunnel</a:t>
            </a:r>
          </a:p>
          <a:p>
            <a:pPr lvl="1"/>
            <a:r>
              <a:rPr lang="da-DK" dirty="0"/>
              <a:t>You can set another path in the Broker, but still…</a:t>
            </a:r>
          </a:p>
          <a:p>
            <a:endParaRPr lang="da-DK" dirty="0"/>
          </a:p>
          <a:p>
            <a:r>
              <a:rPr lang="da-DK" dirty="0"/>
              <a:t>That is, the Broker do not use</a:t>
            </a:r>
          </a:p>
          <a:p>
            <a:pPr lvl="1"/>
            <a:r>
              <a:rPr lang="da-DK" dirty="0"/>
              <a:t>HTTP verbs at all</a:t>
            </a:r>
          </a:p>
          <a:p>
            <a:pPr lvl="1"/>
            <a:r>
              <a:rPr lang="da-DK" dirty="0"/>
              <a:t>Resources/</a:t>
            </a:r>
            <a:r>
              <a:rPr lang="da-DK" dirty="0" err="1"/>
              <a:t>paths</a:t>
            </a:r>
            <a:r>
              <a:rPr lang="da-DK" dirty="0"/>
              <a:t> for </a:t>
            </a:r>
            <a:r>
              <a:rPr lang="da-DK" dirty="0" err="1"/>
              <a:t>anything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(But it does use the HTTP Status codes)</a:t>
            </a:r>
          </a:p>
          <a:p>
            <a:r>
              <a:rPr lang="da-DK" b="1" dirty="0" err="1"/>
              <a:t>WebServices</a:t>
            </a:r>
            <a:r>
              <a:rPr lang="da-DK" b="1" dirty="0"/>
              <a:t>/SOAP does the same thing.</a:t>
            </a:r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5823-460F-4E4C-91FF-39B45E41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77C77-7DAC-457B-B6F6-4FD0F954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92B3-C018-4929-A5FD-E0ADA273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40D6BCF-4E7B-44C4-BE49-7161FFE68479}"/>
              </a:ext>
            </a:extLst>
          </p:cNvPr>
          <p:cNvSpPr/>
          <p:nvPr/>
        </p:nvSpPr>
        <p:spPr>
          <a:xfrm>
            <a:off x="5715000" y="1562100"/>
            <a:ext cx="2819400" cy="25908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A34426-E98E-4C80-8610-EFE9FB694178}"/>
              </a:ext>
            </a:extLst>
          </p:cNvPr>
          <p:cNvSpPr/>
          <p:nvPr/>
        </p:nvSpPr>
        <p:spPr>
          <a:xfrm>
            <a:off x="7315200" y="33909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URI Tunnel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964A4-3576-402E-8B9C-C6A04EBBDAC5}"/>
              </a:ext>
            </a:extLst>
          </p:cNvPr>
          <p:cNvSpPr/>
          <p:nvPr/>
        </p:nvSpPr>
        <p:spPr>
          <a:xfrm>
            <a:off x="7315200" y="27051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4D964-88E3-4C4D-ABA3-392BC1B02453}"/>
              </a:ext>
            </a:extLst>
          </p:cNvPr>
          <p:cNvSpPr/>
          <p:nvPr/>
        </p:nvSpPr>
        <p:spPr>
          <a:xfrm>
            <a:off x="7315200" y="20193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Hypermedia</a:t>
            </a:r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283148C7-365D-4E0F-A623-F6F0535D7663}"/>
              </a:ext>
            </a:extLst>
          </p:cNvPr>
          <p:cNvSpPr/>
          <p:nvPr/>
        </p:nvSpPr>
        <p:spPr>
          <a:xfrm>
            <a:off x="6705600" y="33909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69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 the URI Tunnel code is quite a lot smaller than our socket code</a:t>
            </a:r>
          </a:p>
          <a:p>
            <a:pPr lvl="1"/>
            <a:r>
              <a:rPr lang="en-US" dirty="0"/>
              <a:t>And it is also </a:t>
            </a:r>
            <a:r>
              <a:rPr lang="en-US" i="1" dirty="0"/>
              <a:t>multi-threaded</a:t>
            </a:r>
            <a:r>
              <a:rPr lang="en-US" dirty="0"/>
              <a:t>, as </a:t>
            </a:r>
            <a:r>
              <a:rPr lang="en-US" dirty="0" err="1"/>
              <a:t>SparkJava</a:t>
            </a:r>
            <a:r>
              <a:rPr lang="en-US" dirty="0"/>
              <a:t> is based on Jetty which has a multi-threaded implementation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Starts with a pool of 8 threads, but can increase to 200…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Again, reusing well engineered frameworks saves time, money, and agony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/>
              <a:t>WebServices</a:t>
            </a:r>
            <a:r>
              <a:rPr lang="en-US" dirty="0"/>
              <a:t>: </a:t>
            </a:r>
            <a:r>
              <a:rPr lang="en-US" noProof="0" dirty="0"/>
              <a:t>SOAP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Simple Object Access Protocol</a:t>
            </a:r>
          </a:p>
          <a:p>
            <a:r>
              <a:rPr lang="en-US" noProof="0" dirty="0"/>
              <a:t>(Simple???)</a:t>
            </a:r>
          </a:p>
          <a:p>
            <a:r>
              <a:rPr lang="en-US" i="1" dirty="0"/>
              <a:t>The long version…</a:t>
            </a:r>
            <a:endParaRPr lang="en-US" i="1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9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Broker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noProof="0" dirty="0"/>
              <a:t> Broker implementations</a:t>
            </a:r>
          </a:p>
          <a:p>
            <a:pPr lvl="1"/>
            <a:r>
              <a:rPr lang="en-US" noProof="0" dirty="0"/>
              <a:t>IPC					</a:t>
            </a:r>
            <a:r>
              <a:rPr lang="en-US" i="1" noProof="0" dirty="0"/>
              <a:t>Transport bytes</a:t>
            </a:r>
          </a:p>
          <a:p>
            <a:pPr lvl="2"/>
            <a:r>
              <a:rPr lang="en-US" noProof="0" dirty="0"/>
              <a:t>TCP-IP based, </a:t>
            </a:r>
            <a:r>
              <a:rPr lang="en-US" b="1" noProof="0" dirty="0"/>
              <a:t>HTTP</a:t>
            </a:r>
            <a:r>
              <a:rPr lang="en-US" noProof="0" dirty="0"/>
              <a:t> protocol </a:t>
            </a:r>
          </a:p>
          <a:p>
            <a:pPr lvl="1"/>
            <a:r>
              <a:rPr lang="en-US" noProof="0" dirty="0"/>
              <a:t>Marshalling				</a:t>
            </a:r>
            <a:r>
              <a:rPr lang="en-US" i="1" noProof="0" dirty="0"/>
              <a:t>Encode </a:t>
            </a:r>
            <a:r>
              <a:rPr lang="en-US" i="1" noProof="0" dirty="0" err="1"/>
              <a:t>msg</a:t>
            </a:r>
            <a:endParaRPr lang="en-US" i="1" noProof="0" dirty="0"/>
          </a:p>
          <a:p>
            <a:pPr lvl="2"/>
            <a:r>
              <a:rPr lang="en-US" b="1" noProof="0" dirty="0"/>
              <a:t>SOAP</a:t>
            </a:r>
            <a:r>
              <a:rPr lang="en-US" noProof="0" dirty="0"/>
              <a:t> – on the wire XML format</a:t>
            </a:r>
          </a:p>
          <a:p>
            <a:pPr lvl="1"/>
            <a:r>
              <a:rPr lang="en-US" noProof="0" dirty="0"/>
              <a:t>Proxy and Servant			</a:t>
            </a:r>
            <a:r>
              <a:rPr lang="en-US" i="1" noProof="0" dirty="0"/>
              <a:t>Programming</a:t>
            </a:r>
          </a:p>
          <a:p>
            <a:pPr lvl="2"/>
            <a:r>
              <a:rPr lang="en-US" b="1" noProof="0" dirty="0"/>
              <a:t>WSDL</a:t>
            </a:r>
            <a:r>
              <a:rPr lang="en-US" noProof="0" dirty="0"/>
              <a:t> = Web Service Description Language (XML)</a:t>
            </a:r>
          </a:p>
          <a:p>
            <a:pPr lvl="1"/>
            <a:r>
              <a:rPr lang="en-US" noProof="0" dirty="0"/>
              <a:t>Location and Naming			</a:t>
            </a:r>
            <a:r>
              <a:rPr lang="en-US" i="1" noProof="0" dirty="0"/>
              <a:t>Find object</a:t>
            </a:r>
          </a:p>
          <a:p>
            <a:pPr lvl="2"/>
            <a:r>
              <a:rPr lang="en-US" b="1" noProof="0" dirty="0"/>
              <a:t>UDDI</a:t>
            </a:r>
            <a:r>
              <a:rPr lang="en-US" noProof="0" dirty="0"/>
              <a:t> = Universal Description, Discovery and Integration</a:t>
            </a:r>
          </a:p>
          <a:p>
            <a:pPr lvl="1"/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75" y="936334"/>
            <a:ext cx="4971825" cy="43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76400" y="4076700"/>
            <a:ext cx="1828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2933700"/>
            <a:ext cx="19812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URLs</a:t>
            </a:r>
            <a:r>
              <a:rPr lang="da-DK" dirty="0"/>
              <a:t> + SOAP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1638300"/>
            <a:ext cx="18288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WSDL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4DF-739A-4EED-B6B3-A25468EE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D65A-DEF3-40AF-9122-2FC10341A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 the 1990, there was a lot of hype about building distributed systems in the OO paradigm / Broker based</a:t>
            </a:r>
          </a:p>
          <a:p>
            <a:r>
              <a:rPr lang="en-US" dirty="0"/>
              <a:t>CORBA</a:t>
            </a:r>
          </a:p>
          <a:p>
            <a:pPr lvl="1"/>
            <a:r>
              <a:rPr lang="en-US" dirty="0"/>
              <a:t>Version 1 - 1991</a:t>
            </a:r>
          </a:p>
          <a:p>
            <a:r>
              <a:rPr lang="en-US" dirty="0"/>
              <a:t>Microsoft DCOM</a:t>
            </a:r>
          </a:p>
          <a:p>
            <a:pPr lvl="1"/>
            <a:r>
              <a:rPr lang="en-US" dirty="0"/>
              <a:t>About the same time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>
                <a:sym typeface="Wingdings" panose="05000000000000000000" pitchFamily="2" charset="2"/>
              </a:rPr>
              <a:t>.Net</a:t>
            </a:r>
            <a:r>
              <a:rPr lang="en-US" dirty="0">
                <a:sym typeface="Wingdings" panose="05000000000000000000" pitchFamily="2" charset="2"/>
              </a:rPr>
              <a:t> remoting / Java RMI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i="1" dirty="0">
                <a:sym typeface="Wingdings" panose="05000000000000000000" pitchFamily="2" charset="2"/>
              </a:rPr>
              <a:t>Struggled with firewalls, security issues, architectural mismatch; and rather heavy-weight tooling</a:t>
            </a:r>
            <a:endParaRPr lang="en-US" i="1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E6C33-29A6-41C0-9BD3-37FBE1BE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141A-C684-4921-A875-A9F8031F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5531-5554-488E-9F23-665A5BB6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2888" y="969259"/>
            <a:ext cx="7079512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TeleMed</a:t>
            </a:r>
            <a:r>
              <a:rPr lang="en-US" dirty="0"/>
              <a:t> in SOAP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Goal: </a:t>
            </a:r>
            <a:r>
              <a:rPr lang="en-US" i="1" dirty="0"/>
              <a:t>Produce WSDL for </a:t>
            </a:r>
            <a:r>
              <a:rPr lang="en-US" i="1" dirty="0" err="1"/>
              <a:t>TeleMed</a:t>
            </a:r>
            <a:endParaRPr lang="en-US" dirty="0"/>
          </a:p>
          <a:p>
            <a:r>
              <a:rPr lang="en-US" dirty="0"/>
              <a:t>I…</a:t>
            </a:r>
          </a:p>
          <a:p>
            <a:pPr lvl="1"/>
            <a:r>
              <a:rPr lang="en-US" dirty="0"/>
              <a:t>Browsed heavily to find Eclipse tutorials</a:t>
            </a:r>
          </a:p>
          <a:p>
            <a:pPr lvl="3"/>
            <a:r>
              <a:rPr lang="en-US" dirty="0">
                <a:hlinkClick r:id="rId2"/>
              </a:rPr>
              <a:t>http://www.vogella.com/tutorials/EclipseWTP/article.html</a:t>
            </a:r>
            <a:endParaRPr lang="en-US" dirty="0"/>
          </a:p>
          <a:p>
            <a:pPr lvl="3"/>
            <a:r>
              <a:rPr lang="en-US" dirty="0">
                <a:hlinkClick r:id="rId3"/>
              </a:rPr>
              <a:t>http://www.java2blog.com/2013/03/soap-web-service-example-in-java-using.html</a:t>
            </a:r>
            <a:endParaRPr lang="en-US" dirty="0"/>
          </a:p>
          <a:p>
            <a:pPr lvl="2"/>
            <a:r>
              <a:rPr lang="en-US" dirty="0"/>
              <a:t>Copy-n-Pasted </a:t>
            </a:r>
            <a:r>
              <a:rPr lang="en-US" dirty="0" err="1"/>
              <a:t>TeleMed</a:t>
            </a:r>
            <a:r>
              <a:rPr lang="en-US" dirty="0"/>
              <a:t> interface + few Domain classes into project on a VM (avoid polluting my machine’s IDE)</a:t>
            </a:r>
          </a:p>
          <a:p>
            <a:pPr lvl="2"/>
            <a:r>
              <a:rPr lang="en-US" dirty="0"/>
              <a:t>Nullified actual implementations</a:t>
            </a:r>
          </a:p>
          <a:p>
            <a:pPr lvl="3"/>
            <a:r>
              <a:rPr lang="en-US" dirty="0"/>
              <a:t>No business functionality, not the architectural question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proj\SAiP-F16\lab\soap-experiment\SaipDev-2016-05-05-09-22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52500"/>
            <a:ext cx="761535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proj\SAiP-F16\lab\soap-experiment\SaipDev-2016-05-05-09-23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278726"/>
            <a:ext cx="3942273" cy="21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066800" y="3390900"/>
            <a:ext cx="1752600" cy="2133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19400" y="4305300"/>
            <a:ext cx="2819400" cy="1219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00"/>
            <a:ext cx="339985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88" y="952500"/>
            <a:ext cx="3714812" cy="472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229100"/>
            <a:ext cx="1447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Data types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81800" y="1653584"/>
            <a:ext cx="1752600" cy="5524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Operations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39000" y="4381500"/>
            <a:ext cx="1752600" cy="5661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Binding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2628900"/>
            <a:ext cx="5569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3467100"/>
            <a:ext cx="55692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5372100"/>
            <a:ext cx="21717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9600" y="2206034"/>
            <a:ext cx="152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IHE </a:t>
            </a:r>
            <a:r>
              <a:rPr lang="en-US" dirty="0" err="1"/>
              <a:t>XDSb</a:t>
            </a:r>
            <a:r>
              <a:rPr lang="en-US" dirty="0"/>
              <a:t> Repository WSDL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2100"/>
            <a:ext cx="61114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WSDL+SOAP+UDDI is the Broker which simply use WWW and HTTP as </a:t>
            </a:r>
            <a:r>
              <a:rPr lang="en-US" i="1" dirty="0"/>
              <a:t>raw IPC</a:t>
            </a:r>
          </a:p>
          <a:p>
            <a:pPr lvl="1"/>
            <a:r>
              <a:rPr lang="en-US" dirty="0"/>
              <a:t>Aka </a:t>
            </a:r>
            <a:r>
              <a:rPr lang="en-US" b="1" dirty="0"/>
              <a:t>URI Tunneling</a:t>
            </a:r>
            <a:endParaRPr lang="en-US" dirty="0"/>
          </a:p>
          <a:p>
            <a:pPr lvl="1"/>
            <a:r>
              <a:rPr lang="en-US" dirty="0"/>
              <a:t>Avoid the firewall and security issues though</a:t>
            </a:r>
          </a:p>
          <a:p>
            <a:endParaRPr lang="en-US" dirty="0"/>
          </a:p>
          <a:p>
            <a:r>
              <a:rPr lang="en-US" dirty="0"/>
              <a:t>But it is heavyweight</a:t>
            </a:r>
          </a:p>
          <a:p>
            <a:pPr lvl="1"/>
            <a:r>
              <a:rPr lang="en-US" dirty="0"/>
              <a:t>Tool intensive to make even simple service</a:t>
            </a:r>
          </a:p>
          <a:p>
            <a:pPr lvl="1"/>
            <a:r>
              <a:rPr lang="en-US" dirty="0"/>
              <a:t>Bulky message format, low analyzability</a:t>
            </a:r>
          </a:p>
          <a:p>
            <a:pPr lvl="1"/>
            <a:r>
              <a:rPr lang="en-US" dirty="0"/>
              <a:t>Does not utilize HTTP’s built-in potential at all, it is just a way to punch through firewalls…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Richardson’s Maturity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low maturity to high maturity</a:t>
            </a:r>
          </a:p>
          <a:p>
            <a:pPr lvl="1"/>
            <a:r>
              <a:rPr lang="en-US" dirty="0"/>
              <a:t>URI Tunnel</a:t>
            </a:r>
          </a:p>
          <a:p>
            <a:pPr lvl="2"/>
            <a:r>
              <a:rPr lang="en-US" dirty="0"/>
              <a:t>Just use HTTP as IPC layer</a:t>
            </a:r>
          </a:p>
          <a:p>
            <a:pPr lvl="3"/>
            <a:r>
              <a:rPr lang="en-US" dirty="0"/>
              <a:t>SOAP, WSDL, </a:t>
            </a:r>
            <a:r>
              <a:rPr lang="en-US" dirty="0" err="1"/>
              <a:t>WebServices</a:t>
            </a:r>
            <a:endParaRPr lang="en-US" dirty="0"/>
          </a:p>
          <a:p>
            <a:pPr lvl="3"/>
            <a:r>
              <a:rPr lang="en-US" dirty="0"/>
              <a:t>And our URI Tunnel Broker!</a:t>
            </a:r>
          </a:p>
          <a:p>
            <a:pPr lvl="1"/>
            <a:r>
              <a:rPr lang="en-US" dirty="0"/>
              <a:t>HTTP</a:t>
            </a:r>
          </a:p>
          <a:p>
            <a:pPr lvl="2"/>
            <a:r>
              <a:rPr lang="en-US" dirty="0"/>
              <a:t>Use CRUD Verbs on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Hypermedia</a:t>
            </a:r>
          </a:p>
          <a:p>
            <a:pPr lvl="2"/>
            <a:r>
              <a:rPr lang="en-US" dirty="0"/>
              <a:t>Use links to define workflows</a:t>
            </a:r>
          </a:p>
          <a:p>
            <a:pPr lvl="2"/>
            <a:r>
              <a:rPr lang="en-US" dirty="0"/>
              <a:t>Aka ‘HATEOAS’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876800" y="1714500"/>
            <a:ext cx="2819400" cy="25908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433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URI Tunnel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0" y="28575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21717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Hypermedia</a:t>
            </a:r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A436BAD-E630-455A-A2F9-DB53C004E244}"/>
              </a:ext>
            </a:extLst>
          </p:cNvPr>
          <p:cNvSpPr/>
          <p:nvPr/>
        </p:nvSpPr>
        <p:spPr>
          <a:xfrm>
            <a:off x="5791200" y="35433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76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Broker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7086600" cy="4318000"/>
          </a:xfrm>
        </p:spPr>
        <p:txBody>
          <a:bodyPr/>
          <a:lstStyle/>
          <a:p>
            <a:r>
              <a:rPr lang="en-US" sz="2400" dirty="0"/>
              <a:t>CORBA/</a:t>
            </a:r>
            <a:r>
              <a:rPr lang="en-US" sz="2400" dirty="0" err="1"/>
              <a:t>DCom</a:t>
            </a:r>
            <a:r>
              <a:rPr lang="en-US" sz="2400" dirty="0"/>
              <a:t> are</a:t>
            </a:r>
            <a:r>
              <a:rPr lang="en-US" sz="2400" noProof="0" dirty="0"/>
              <a:t> Broker implementations</a:t>
            </a:r>
          </a:p>
          <a:p>
            <a:pPr lvl="1"/>
            <a:r>
              <a:rPr lang="en-US" sz="2000" noProof="0" dirty="0"/>
              <a:t>IPC				</a:t>
            </a:r>
            <a:r>
              <a:rPr lang="en-US" sz="2000" i="1" noProof="0" dirty="0"/>
              <a:t>Transport bytes</a:t>
            </a:r>
          </a:p>
          <a:p>
            <a:pPr lvl="2"/>
            <a:r>
              <a:rPr lang="en-US" sz="1800" noProof="0" dirty="0"/>
              <a:t>TCP-IP based, IIOP protocol (</a:t>
            </a:r>
            <a:r>
              <a:rPr lang="en-US" sz="1800" noProof="0" dirty="0" err="1" smtClean="0"/>
              <a:t>Corba</a:t>
            </a:r>
            <a:r>
              <a:rPr lang="en-US" sz="1800" noProof="0" dirty="0" smtClean="0"/>
              <a:t>/Java RMI) </a:t>
            </a:r>
            <a:endParaRPr lang="en-US" sz="1800" noProof="0" dirty="0"/>
          </a:p>
          <a:p>
            <a:pPr lvl="1"/>
            <a:r>
              <a:rPr lang="en-US" sz="2000" noProof="0" dirty="0"/>
              <a:t>Marshalling			</a:t>
            </a:r>
            <a:r>
              <a:rPr lang="en-US" sz="2000" i="1" noProof="0" dirty="0"/>
              <a:t>Encode </a:t>
            </a:r>
            <a:r>
              <a:rPr lang="en-US" sz="2000" i="1" noProof="0" dirty="0" err="1"/>
              <a:t>msg</a:t>
            </a:r>
            <a:endParaRPr lang="en-US" sz="2000" i="1" noProof="0" dirty="0"/>
          </a:p>
          <a:p>
            <a:pPr lvl="2"/>
            <a:r>
              <a:rPr lang="en-US" sz="1800" noProof="0" dirty="0"/>
              <a:t>IIOP</a:t>
            </a:r>
          </a:p>
          <a:p>
            <a:pPr lvl="1"/>
            <a:r>
              <a:rPr lang="en-US" sz="2000" noProof="0" dirty="0"/>
              <a:t>Proxy and Servant		</a:t>
            </a:r>
            <a:r>
              <a:rPr lang="en-US" sz="2000" i="1" noProof="0" dirty="0"/>
              <a:t>Programming</a:t>
            </a:r>
          </a:p>
          <a:p>
            <a:pPr lvl="2"/>
            <a:r>
              <a:rPr lang="en-US" sz="1800" i="1" noProof="0" dirty="0"/>
              <a:t>IDL compiler, generates ”stub” (proxy) and ”skeleton” (invoker + superclass for servant)</a:t>
            </a:r>
          </a:p>
          <a:p>
            <a:pPr lvl="1"/>
            <a:r>
              <a:rPr lang="en-US" sz="2000" noProof="0" dirty="0"/>
              <a:t>Name Services			</a:t>
            </a:r>
            <a:r>
              <a:rPr lang="en-US" sz="2000" i="1" noProof="0" dirty="0"/>
              <a:t>Find object</a:t>
            </a:r>
          </a:p>
          <a:p>
            <a:pPr lvl="2"/>
            <a:r>
              <a:rPr lang="en-US" sz="1800" noProof="0" dirty="0"/>
              <a:t>Naming Service (</a:t>
            </a:r>
            <a:r>
              <a:rPr lang="en-US" sz="1800" noProof="0" dirty="0" err="1"/>
              <a:t>Corba</a:t>
            </a:r>
            <a:r>
              <a:rPr lang="en-US" sz="1800" noProof="0" dirty="0"/>
              <a:t>)</a:t>
            </a:r>
          </a:p>
          <a:p>
            <a:pPr lvl="2"/>
            <a:r>
              <a:rPr lang="en-US" sz="1800" dirty="0" err="1"/>
              <a:t>RMIRegistry</a:t>
            </a:r>
            <a:r>
              <a:rPr lang="en-US" sz="1800" dirty="0"/>
              <a:t> (Java)</a:t>
            </a:r>
            <a:endParaRPr lang="en-US" sz="1800" noProof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65" y="952500"/>
            <a:ext cx="24332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Then Came WWW!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3300"/>
            <a:ext cx="8305800" cy="4318000"/>
          </a:xfrm>
        </p:spPr>
        <p:txBody>
          <a:bodyPr/>
          <a:lstStyle/>
          <a:p>
            <a:r>
              <a:rPr lang="en-US" noProof="0" dirty="0"/>
              <a:t>Web was built for humans to browse web pages</a:t>
            </a:r>
          </a:p>
          <a:p>
            <a:r>
              <a:rPr lang="en-US" i="1" noProof="0" dirty="0"/>
              <a:t>But it is a strong infrastructure in its own right</a:t>
            </a:r>
          </a:p>
          <a:p>
            <a:pPr lvl="1"/>
            <a:r>
              <a:rPr lang="en-US" noProof="0" dirty="0"/>
              <a:t>Network of named computers/resources</a:t>
            </a:r>
          </a:p>
          <a:p>
            <a:pPr lvl="2"/>
            <a:r>
              <a:rPr lang="en-US" noProof="0" dirty="0"/>
              <a:t>URLs</a:t>
            </a:r>
          </a:p>
          <a:p>
            <a:pPr lvl="1"/>
            <a:r>
              <a:rPr lang="en-US" noProof="0" dirty="0"/>
              <a:t>Well defined protocol</a:t>
            </a:r>
          </a:p>
          <a:p>
            <a:pPr lvl="2"/>
            <a:r>
              <a:rPr lang="en-US" noProof="0" dirty="0"/>
              <a:t>HTTP over TPC-IP, </a:t>
            </a:r>
          </a:p>
          <a:p>
            <a:pPr lvl="2"/>
            <a:r>
              <a:rPr lang="en-US" noProof="0" dirty="0"/>
              <a:t>… and XML</a:t>
            </a:r>
          </a:p>
          <a:p>
            <a:pPr lvl="1"/>
            <a:r>
              <a:rPr lang="en-US" noProof="0" dirty="0"/>
              <a:t>Strong infrastructure support</a:t>
            </a:r>
          </a:p>
          <a:p>
            <a:pPr lvl="2"/>
            <a:r>
              <a:rPr lang="en-US" noProof="0" dirty="0"/>
              <a:t>Apache Tomcat, Microsoft IIS, IBM WebSphere, </a:t>
            </a:r>
            <a:br>
              <a:rPr lang="en-US" noProof="0" dirty="0"/>
            </a:br>
            <a:r>
              <a:rPr lang="en-US" noProof="0" dirty="0"/>
              <a:t>Eclipse Jetty, Java Servlets, JBoss,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3900" y="2781300"/>
            <a:ext cx="16002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3314700"/>
            <a:ext cx="16002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Marshalling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8400" y="2095500"/>
            <a:ext cx="21336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”Name Service”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19900" y="4230077"/>
            <a:ext cx="1600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Reliability</a:t>
            </a:r>
            <a:r>
              <a:rPr lang="da-DK" dirty="0"/>
              <a:t/>
            </a:r>
            <a:br>
              <a:rPr lang="da-DK" dirty="0"/>
            </a:br>
            <a:r>
              <a:rPr lang="da-DK" dirty="0" err="1"/>
              <a:t>Learnability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2781300"/>
            <a:ext cx="65532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Many of the pieces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WWW as foundation for a Broker?</a:t>
            </a:r>
          </a:p>
          <a:p>
            <a:pPr lvl="1"/>
            <a:r>
              <a:rPr lang="en-US" noProof="0" dirty="0"/>
              <a:t>IPC					</a:t>
            </a:r>
            <a:r>
              <a:rPr lang="en-US" i="1" noProof="0" dirty="0"/>
              <a:t>Transport bytes</a:t>
            </a:r>
          </a:p>
          <a:p>
            <a:pPr lvl="2"/>
            <a:r>
              <a:rPr lang="en-US" noProof="0" dirty="0"/>
              <a:t>TCP-IP connected machines talking HTTP </a:t>
            </a:r>
          </a:p>
          <a:p>
            <a:pPr lvl="1"/>
            <a:r>
              <a:rPr lang="en-US" noProof="0" dirty="0"/>
              <a:t>Marshalling				</a:t>
            </a:r>
            <a:r>
              <a:rPr lang="en-US" i="1" noProof="0" dirty="0"/>
              <a:t>Encode </a:t>
            </a:r>
            <a:r>
              <a:rPr lang="en-US" i="1" noProof="0" dirty="0" err="1"/>
              <a:t>msg</a:t>
            </a:r>
            <a:endParaRPr lang="en-US" i="1" noProof="0" dirty="0"/>
          </a:p>
          <a:p>
            <a:pPr lvl="2"/>
            <a:r>
              <a:rPr lang="en-US" noProof="0" dirty="0"/>
              <a:t>XML in HTTP messages</a:t>
            </a:r>
          </a:p>
          <a:p>
            <a:pPr lvl="1"/>
            <a:r>
              <a:rPr lang="en-US" noProof="0" dirty="0"/>
              <a:t>Proxy and Servant			</a:t>
            </a:r>
            <a:r>
              <a:rPr lang="en-US" i="1" noProof="0" dirty="0"/>
              <a:t>Programming</a:t>
            </a:r>
          </a:p>
          <a:p>
            <a:pPr lvl="2"/>
            <a:r>
              <a:rPr lang="en-US" noProof="0" dirty="0"/>
              <a:t>Missing – not the intent of WWW</a:t>
            </a:r>
          </a:p>
          <a:p>
            <a:pPr lvl="1"/>
            <a:r>
              <a:rPr lang="en-US" noProof="0" dirty="0"/>
              <a:t>Location and Naming			</a:t>
            </a:r>
            <a:r>
              <a:rPr lang="en-US" i="1" noProof="0" dirty="0"/>
              <a:t>Find object</a:t>
            </a:r>
          </a:p>
          <a:p>
            <a:pPr lvl="2"/>
            <a:r>
              <a:rPr lang="en-US" noProof="0" dirty="0" smtClean="0"/>
              <a:t>URLs defining resources = data/information</a:t>
            </a:r>
            <a:endParaRPr lang="en-US" noProof="0" dirty="0"/>
          </a:p>
          <a:p>
            <a:endParaRPr lang="en-US" noProof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30" y="3806044"/>
            <a:ext cx="2133599" cy="18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missing piece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What to do with no programming / domain layer?</a:t>
            </a:r>
          </a:p>
          <a:p>
            <a:r>
              <a:rPr lang="en-US" noProof="0" dirty="0"/>
              <a:t>Option 1: Program without it</a:t>
            </a:r>
          </a:p>
          <a:p>
            <a:pPr lvl="2"/>
            <a:r>
              <a:rPr lang="en-US" noProof="0" dirty="0"/>
              <a:t>Implement ‘</a:t>
            </a:r>
            <a:r>
              <a:rPr lang="en-US" noProof="0" dirty="0" err="1"/>
              <a:t>doGet</a:t>
            </a:r>
            <a:r>
              <a:rPr lang="en-US" noProof="0" dirty="0"/>
              <a:t>’ and ‘</a:t>
            </a:r>
            <a:r>
              <a:rPr lang="en-US" noProof="0" dirty="0" err="1"/>
              <a:t>doPost</a:t>
            </a:r>
            <a:r>
              <a:rPr lang="en-US" noProof="0" dirty="0"/>
              <a:t>’ (servlets), </a:t>
            </a:r>
            <a:r>
              <a:rPr lang="en-US" noProof="0" dirty="0" err="1"/>
              <a:t>demarshall</a:t>
            </a:r>
            <a:r>
              <a:rPr lang="en-US" noProof="0" dirty="0"/>
              <a:t> XML</a:t>
            </a:r>
          </a:p>
          <a:p>
            <a:pPr lvl="2"/>
            <a:r>
              <a:rPr lang="en-US" noProof="0" dirty="0"/>
              <a:t>Implement HTTP requests (client), </a:t>
            </a:r>
            <a:r>
              <a:rPr lang="en-US" noProof="0" dirty="0" err="1"/>
              <a:t>marshall</a:t>
            </a:r>
            <a:r>
              <a:rPr lang="en-US" noProof="0" dirty="0"/>
              <a:t> XML</a:t>
            </a:r>
          </a:p>
          <a:p>
            <a:endParaRPr lang="en-US" noProof="0" dirty="0"/>
          </a:p>
          <a:p>
            <a:r>
              <a:rPr lang="en-US" noProof="0" dirty="0"/>
              <a:t>Option 2: Make a Broker on top of www</a:t>
            </a:r>
          </a:p>
          <a:p>
            <a:pPr lvl="1"/>
            <a:r>
              <a:rPr lang="en-US" noProof="0" dirty="0"/>
              <a:t>Simple Object Access Protocol / SOAP</a:t>
            </a:r>
          </a:p>
          <a:p>
            <a:pPr lvl="1"/>
            <a:r>
              <a:rPr lang="en-US" dirty="0"/>
              <a:t>Or </a:t>
            </a:r>
            <a:r>
              <a:rPr lang="en-US" dirty="0" err="1"/>
              <a:t>FRDS.Broker’s</a:t>
            </a:r>
            <a:r>
              <a:rPr lang="en-US" dirty="0"/>
              <a:t> URI Tunneling Broker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>
                <a:solidFill>
                  <a:schemeClr val="bg1">
                    <a:lumMod val="65000"/>
                  </a:schemeClr>
                </a:solidFill>
              </a:rPr>
              <a:t>Option 3: Do something completely different </a:t>
            </a:r>
            <a:r>
              <a:rPr lang="en-US" noProof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noProof="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noProof="0" dirty="0">
                <a:solidFill>
                  <a:schemeClr val="bg1">
                    <a:lumMod val="65000"/>
                  </a:schemeClr>
                </a:solidFill>
              </a:rPr>
              <a:t>REST…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1409700"/>
            <a:ext cx="3048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Tedios, error prone, low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3314700"/>
            <a:ext cx="2209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Reuse, but...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/>
              <a:t>WebServices</a:t>
            </a:r>
            <a:r>
              <a:rPr lang="en-US" dirty="0"/>
              <a:t>: </a:t>
            </a:r>
            <a:r>
              <a:rPr lang="en-US" noProof="0" dirty="0"/>
              <a:t>SOAP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Simple Object Access Protocol</a:t>
            </a:r>
          </a:p>
          <a:p>
            <a:r>
              <a:rPr lang="en-US" noProof="0" dirty="0"/>
              <a:t>(Simple???)</a:t>
            </a:r>
          </a:p>
          <a:p>
            <a:r>
              <a:rPr lang="en-US" i="1" dirty="0"/>
              <a:t>The short version</a:t>
            </a:r>
          </a:p>
          <a:p>
            <a:r>
              <a:rPr lang="en-US" sz="1100" dirty="0"/>
              <a:t>(A longer one at the end of the slide deck)</a:t>
            </a:r>
            <a:endParaRPr lang="en-US" sz="1100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059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Broker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noProof="0" dirty="0"/>
              <a:t> Broker implementations in ‘web services’ tech stack</a:t>
            </a:r>
          </a:p>
          <a:p>
            <a:pPr lvl="1"/>
            <a:r>
              <a:rPr lang="en-US" noProof="0" dirty="0"/>
              <a:t>IPC					</a:t>
            </a:r>
            <a:r>
              <a:rPr lang="en-US" i="1" noProof="0" dirty="0"/>
              <a:t>Transport bytes</a:t>
            </a:r>
          </a:p>
          <a:p>
            <a:pPr lvl="2"/>
            <a:r>
              <a:rPr lang="en-US" noProof="0" dirty="0"/>
              <a:t>TCP-IP based, </a:t>
            </a:r>
            <a:r>
              <a:rPr lang="en-US" b="1" noProof="0" dirty="0"/>
              <a:t>HTTP</a:t>
            </a:r>
            <a:r>
              <a:rPr lang="en-US" noProof="0" dirty="0"/>
              <a:t> protocol </a:t>
            </a:r>
          </a:p>
          <a:p>
            <a:pPr lvl="1"/>
            <a:r>
              <a:rPr lang="en-US" noProof="0" dirty="0"/>
              <a:t>Marshalling				</a:t>
            </a:r>
            <a:r>
              <a:rPr lang="en-US" i="1" noProof="0" dirty="0"/>
              <a:t>Encode </a:t>
            </a:r>
            <a:r>
              <a:rPr lang="en-US" i="1" noProof="0" dirty="0" err="1"/>
              <a:t>msg</a:t>
            </a:r>
            <a:endParaRPr lang="en-US" i="1" noProof="0" dirty="0"/>
          </a:p>
          <a:p>
            <a:pPr lvl="2"/>
            <a:r>
              <a:rPr lang="en-US" b="1" noProof="0" dirty="0"/>
              <a:t>SOAP</a:t>
            </a:r>
            <a:r>
              <a:rPr lang="en-US" noProof="0" dirty="0"/>
              <a:t> – on the wire XML format</a:t>
            </a:r>
          </a:p>
          <a:p>
            <a:pPr lvl="3"/>
            <a:r>
              <a:rPr lang="en-US" dirty="0"/>
              <a:t>“simple object access protocol”</a:t>
            </a:r>
            <a:endParaRPr lang="en-US" noProof="0" dirty="0"/>
          </a:p>
          <a:p>
            <a:pPr lvl="1"/>
            <a:r>
              <a:rPr lang="en-US" noProof="0" dirty="0"/>
              <a:t>Proxy and Servant			</a:t>
            </a:r>
            <a:r>
              <a:rPr lang="en-US" i="1" noProof="0" dirty="0"/>
              <a:t>Programming</a:t>
            </a:r>
          </a:p>
          <a:p>
            <a:pPr lvl="2"/>
            <a:r>
              <a:rPr lang="en-US" b="1" noProof="0" dirty="0"/>
              <a:t>WSDL</a:t>
            </a:r>
            <a:r>
              <a:rPr lang="en-US" noProof="0" dirty="0"/>
              <a:t> = Web Service Description Language (XML)</a:t>
            </a:r>
          </a:p>
          <a:p>
            <a:pPr lvl="1"/>
            <a:r>
              <a:rPr lang="en-US" noProof="0" dirty="0"/>
              <a:t>Location and Naming			</a:t>
            </a:r>
            <a:r>
              <a:rPr lang="en-US" i="1" noProof="0" dirty="0"/>
              <a:t>Find object</a:t>
            </a:r>
          </a:p>
          <a:p>
            <a:pPr lvl="2"/>
            <a:r>
              <a:rPr lang="en-US" b="1" noProof="0" dirty="0"/>
              <a:t>UDDI</a:t>
            </a:r>
            <a:r>
              <a:rPr lang="en-US" noProof="0" dirty="0"/>
              <a:t> = Universal Description, Discovery and Integration</a:t>
            </a:r>
          </a:p>
          <a:p>
            <a:pPr lvl="1"/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0327-8D8D-1CEE-BCD0-7034E277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5EFF-C0F3-D3E9-2487-AF94E730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generate WSDL from your </a:t>
            </a:r>
            <a:r>
              <a:rPr lang="en-US" dirty="0" smtClean="0"/>
              <a:t>(java) interface</a:t>
            </a:r>
            <a:endParaRPr lang="en-US" dirty="0"/>
          </a:p>
          <a:p>
            <a:pPr lvl="1"/>
            <a:r>
              <a:rPr lang="en-US" dirty="0"/>
              <a:t>Heavy tooling, and produce tons of un-analyzable code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Vendor lock-in</a:t>
            </a:r>
            <a:r>
              <a:rPr lang="en-US" dirty="0">
                <a:sym typeface="Wingdings" panose="05000000000000000000" pitchFamily="2" charset="2"/>
              </a:rPr>
              <a:t> to UDDI servers</a:t>
            </a:r>
          </a:p>
          <a:p>
            <a:pPr lvl="1"/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Does not utilize HTTP’s built-in potential</a:t>
            </a:r>
            <a:br>
              <a:rPr lang="en-US" dirty="0"/>
            </a:br>
            <a:r>
              <a:rPr lang="en-US" dirty="0"/>
              <a:t>at all, it is just a way to punch through</a:t>
            </a:r>
            <a:br>
              <a:rPr lang="en-US" dirty="0"/>
            </a:br>
            <a:r>
              <a:rPr lang="en-US" dirty="0"/>
              <a:t>firewalls…</a:t>
            </a:r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2D2C-9AA3-2FC1-C877-3CA842BE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B8EF-1C2F-3074-3B38-5C6FF1DC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0E42-F92D-ED37-6F50-78146371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F43C274-F200-F991-346B-4BBFCC7F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84" y="1761590"/>
            <a:ext cx="2817632" cy="358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D24A2-A6A4-6ED5-F2BF-B4625470E8BA}"/>
              </a:ext>
            </a:extLst>
          </p:cNvPr>
          <p:cNvSpPr/>
          <p:nvPr/>
        </p:nvSpPr>
        <p:spPr>
          <a:xfrm>
            <a:off x="6324600" y="2628900"/>
            <a:ext cx="152400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1086</Words>
  <Application>Microsoft Office PowerPoint</Application>
  <PresentationFormat>On-screen Show (16:10)</PresentationFormat>
  <Paragraphs>255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Software Engineering and Architecture</vt:lpstr>
      <vt:lpstr>History</vt:lpstr>
      <vt:lpstr>Broker again</vt:lpstr>
      <vt:lpstr>Then Came WWW!</vt:lpstr>
      <vt:lpstr>Many of the pieces</vt:lpstr>
      <vt:lpstr>The missing piece</vt:lpstr>
      <vt:lpstr>WebServices: SOAP</vt:lpstr>
      <vt:lpstr>Broker</vt:lpstr>
      <vt:lpstr>The Short Version</vt:lpstr>
      <vt:lpstr>FRDS.Broker using HTTP</vt:lpstr>
      <vt:lpstr>New Delegates in Broker</vt:lpstr>
      <vt:lpstr>POST Command Objects</vt:lpstr>
      <vt:lpstr>CRH</vt:lpstr>
      <vt:lpstr>And SRH</vt:lpstr>
      <vt:lpstr>Discussion</vt:lpstr>
      <vt:lpstr>Discussion</vt:lpstr>
      <vt:lpstr>WebServices: SOAP</vt:lpstr>
      <vt:lpstr>Broker</vt:lpstr>
      <vt:lpstr>The three layers</vt:lpstr>
      <vt:lpstr>Example: TeleMed in SOAP</vt:lpstr>
      <vt:lpstr>Example</vt:lpstr>
      <vt:lpstr>WSDL</vt:lpstr>
      <vt:lpstr>Another example</vt:lpstr>
      <vt:lpstr>Why not?</vt:lpstr>
      <vt:lpstr>Richardson’s Maturity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126</cp:revision>
  <dcterms:created xsi:type="dcterms:W3CDTF">2006-08-16T00:00:00Z</dcterms:created>
  <dcterms:modified xsi:type="dcterms:W3CDTF">2024-11-20T08:39:27Z</dcterms:modified>
</cp:coreProperties>
</file>